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21"/>
  </p:notesMasterIdLst>
  <p:sldIdLst>
    <p:sldId id="762" r:id="rId2"/>
    <p:sldId id="994" r:id="rId3"/>
    <p:sldId id="977" r:id="rId4"/>
    <p:sldId id="673" r:id="rId5"/>
    <p:sldId id="792" r:id="rId6"/>
    <p:sldId id="677" r:id="rId7"/>
    <p:sldId id="680" r:id="rId8"/>
    <p:sldId id="793" r:id="rId9"/>
    <p:sldId id="689" r:id="rId10"/>
    <p:sldId id="691" r:id="rId11"/>
    <p:sldId id="794" r:id="rId12"/>
    <p:sldId id="694" r:id="rId13"/>
    <p:sldId id="761" r:id="rId14"/>
    <p:sldId id="706" r:id="rId15"/>
    <p:sldId id="809" r:id="rId16"/>
    <p:sldId id="808" r:id="rId17"/>
    <p:sldId id="719" r:id="rId18"/>
    <p:sldId id="721" r:id="rId19"/>
    <p:sldId id="818" r:id="rId20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>
    <p:extLst>
      <p:ext uri="{19B8F6BF-5375-455C-9EA6-DF929625EA0E}">
        <p15:presenceInfo xmlns:p15="http://schemas.microsoft.com/office/powerpoint/2012/main" userId="S-1-5-21-1708537768-1303643608-725345543-200204" providerId="AD"/>
      </p:ext>
    </p:extLst>
  </p:cmAuthor>
  <p:cmAuthor id="2" name="Bob Vachon" initials="BV" lastIdx="24" clrIdx="2">
    <p:extLst>
      <p:ext uri="{19B8F6BF-5375-455C-9EA6-DF929625EA0E}">
        <p15:presenceInfo xmlns:p15="http://schemas.microsoft.com/office/powerpoint/2012/main" userId="c7abe87968a0b63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3772" autoAdjust="0"/>
    <p:restoredTop sz="81065" autoAdjust="0"/>
  </p:normalViewPr>
  <p:slideViewPr>
    <p:cSldViewPr snapToGrid="0" showGuides="1">
      <p:cViewPr varScale="1">
        <p:scale>
          <a:sx n="81" d="100"/>
          <a:sy n="81" d="100"/>
        </p:scale>
        <p:origin x="476" y="60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11" d="100"/>
        <a:sy n="111" d="100"/>
      </p:scale>
      <p:origin x="0" y="-512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commentAuthors" Target="commentAuthor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t>2/16/2021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2 - Configure a Network Operating System</a:t>
            </a:r>
          </a:p>
          <a:p>
            <a:pPr>
              <a:buFontTx/>
              <a:buNone/>
            </a:pPr>
            <a:r>
              <a:rPr lang="en-US" sz="1200" b="0" dirty="0"/>
              <a:t>2.2 – Basic Device Configuration</a:t>
            </a:r>
            <a:endParaRPr lang="en-GB" b="0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79326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2.2.2.4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Banner Messages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24652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2.2.2.5– </a:t>
            </a:r>
            <a:r>
              <a:rPr lang="en-CA" altLang="en-US" dirty="0"/>
              <a:t>Syntax Checker – Limiting Access to a Switch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66437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2.2.3 – Save Configurations</a:t>
            </a:r>
          </a:p>
          <a:p>
            <a:r>
              <a:rPr lang="en-US" dirty="0"/>
              <a:t>2.2.3.1 – Save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the Running Configuration File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308132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Tx/>
              <a:buNone/>
            </a:pPr>
            <a:r>
              <a:rPr lang="en-US" sz="1200" b="0" dirty="0"/>
              <a:t>2 - Configure a Network Operating System</a:t>
            </a:r>
          </a:p>
          <a:p>
            <a:r>
              <a:rPr lang="en-US" dirty="0"/>
              <a:t>2.3 – Address Schemes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01866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38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8155D404-98CE-4AE9-9F60-EBD3FFCE56C8}" type="slidenum">
              <a:rPr lang="en-US" altLang="en-US" sz="800" smtClean="0"/>
              <a:pPr/>
              <a:t>14</a:t>
            </a:fld>
            <a:endParaRPr lang="en-US" altLang="en-US" sz="800" dirty="0"/>
          </a:p>
        </p:txBody>
      </p:sp>
      <p:sp>
        <p:nvSpPr>
          <p:cNvPr id="14438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438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2.3.1 – Ports and Addresses</a:t>
            </a:r>
          </a:p>
          <a:p>
            <a:r>
              <a:rPr lang="en-US" dirty="0"/>
              <a:t>2.3.1.1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IP Addresses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341937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51F6FEFE-5E4C-4C3D-B8CA-C21F54FA99CA}" type="slidenum">
              <a:rPr lang="en-US" altLang="en-US" sz="800" smtClean="0"/>
              <a:pPr/>
              <a:t>15</a:t>
            </a:fld>
            <a:endParaRPr lang="en-US" altLang="en-US" sz="800" dirty="0"/>
          </a:p>
        </p:txBody>
      </p:sp>
      <p:sp>
        <p:nvSpPr>
          <p:cNvPr id="148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8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2.3.2.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IP Addressing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2.3.2.1 - Manual IP Address Configuration for End Devices</a:t>
            </a:r>
          </a:p>
        </p:txBody>
      </p:sp>
    </p:spTree>
    <p:extLst>
      <p:ext uri="{BB962C8B-B14F-4D97-AF65-F5344CB8AC3E}">
        <p14:creationId xmlns:p14="http://schemas.microsoft.com/office/powerpoint/2010/main" val="161450259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4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51F6FEFE-5E4C-4C3D-B8CA-C21F54FA99CA}" type="slidenum">
              <a:rPr lang="en-US" altLang="en-US" sz="800" smtClean="0"/>
              <a:pPr/>
              <a:t>16</a:t>
            </a:fld>
            <a:endParaRPr lang="en-US" altLang="en-US" sz="800" dirty="0"/>
          </a:p>
        </p:txBody>
      </p:sp>
      <p:sp>
        <p:nvSpPr>
          <p:cNvPr id="148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8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2.3.2.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IP Addressing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2.3.2.2 - Automatic IP Address Configuration for End Devices</a:t>
            </a:r>
          </a:p>
        </p:txBody>
      </p:sp>
    </p:spTree>
    <p:extLst>
      <p:ext uri="{BB962C8B-B14F-4D97-AF65-F5344CB8AC3E}">
        <p14:creationId xmlns:p14="http://schemas.microsoft.com/office/powerpoint/2010/main" val="413243153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43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4F5EDC59-B25D-4B00-823B-62727E6DFDD9}" type="slidenum">
              <a:rPr lang="en-US" altLang="en-US" sz="800" smtClean="0"/>
              <a:pPr/>
              <a:t>17</a:t>
            </a:fld>
            <a:endParaRPr lang="en-US" altLang="en-US" sz="800" dirty="0"/>
          </a:p>
        </p:txBody>
      </p:sp>
      <p:sp>
        <p:nvSpPr>
          <p:cNvPr id="14643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643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2.3.2.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IP Addressing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2.3.2.3 – Switch Virtual Interface Configuration (page 2.3.2.4 has</a:t>
            </a:r>
            <a:r>
              <a:rPr lang="en-US" altLang="en-US" baseline="0" dirty="0"/>
              <a:t> no content, only a Syntax Checker)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32330822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2BF7359-0E25-442B-A56D-07ECF5CBFE8D}" type="slidenum">
              <a:rPr lang="en-US" altLang="en-US" sz="800" smtClean="0"/>
              <a:pPr/>
              <a:t>18</a:t>
            </a:fld>
            <a:endParaRPr lang="en-US" altLang="en-US" sz="800" dirty="0"/>
          </a:p>
        </p:txBody>
      </p:sp>
      <p:sp>
        <p:nvSpPr>
          <p:cNvPr id="147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2.3.3.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Verifying Connectivity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2.3.3.1 – </a:t>
            </a:r>
            <a:r>
              <a:rPr lang="en-US" dirty="0"/>
              <a:t>Interface Addressing Verification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025715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45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2BF7359-0E25-442B-A56D-07ECF5CBFE8D}" type="slidenum">
              <a:rPr lang="en-US" altLang="en-US" sz="800" smtClean="0"/>
              <a:pPr/>
              <a:t>19</a:t>
            </a:fld>
            <a:endParaRPr lang="en-US" altLang="en-US" sz="800" dirty="0"/>
          </a:p>
        </p:txBody>
      </p:sp>
      <p:sp>
        <p:nvSpPr>
          <p:cNvPr id="147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47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2.3 – Address Schemes</a:t>
            </a:r>
          </a:p>
          <a:p>
            <a:r>
              <a:rPr lang="en-US" dirty="0"/>
              <a:t>2.3.3.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Verifying Connectivity 	</a:t>
            </a:r>
            <a:endParaRPr lang="en-US" dirty="0"/>
          </a:p>
          <a:p>
            <a:pPr>
              <a:lnSpc>
                <a:spcPct val="80000"/>
              </a:lnSpc>
              <a:buFontTx/>
              <a:buNone/>
            </a:pPr>
            <a:r>
              <a:rPr lang="en-US" altLang="en-US" dirty="0"/>
              <a:t>2.3.3.2 – </a:t>
            </a:r>
            <a:r>
              <a:rPr lang="en-US" dirty="0"/>
              <a:t>End-to-End Connectivity Test</a:t>
            </a: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6507427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E2906053-E8A2-4DAD-B57C-C8945C1AD1DD}" type="slidenum">
              <a:rPr lang="en-US" smtClean="0"/>
              <a:pPr/>
              <a:t>2</a:t>
            </a:fld>
            <a:endParaRPr lang="es-ES" dirty="0"/>
          </a:p>
        </p:txBody>
      </p:sp>
      <p:sp>
        <p:nvSpPr>
          <p:cNvPr id="3481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482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1.1 </a:t>
            </a:r>
            <a:r>
              <a:rPr lang="es-ES" dirty="0"/>
              <a:t>–</a:t>
            </a:r>
            <a:r>
              <a:rPr lang="es-ES" b="0" dirty="0"/>
              <a:t> Configuración inicial del router</a:t>
            </a:r>
          </a:p>
          <a:p>
            <a:pPr>
              <a:buFontTx/>
              <a:buNone/>
            </a:pPr>
            <a:r>
              <a:rPr lang="es-ES" b="0" baseline="0" dirty="0"/>
              <a:t>1.1.1 </a:t>
            </a:r>
            <a:r>
              <a:rPr lang="es-ES" dirty="0"/>
              <a:t>–</a:t>
            </a:r>
            <a:r>
              <a:rPr lang="es-ES" b="0" baseline="0" dirty="0"/>
              <a:t> Funciones de un router</a:t>
            </a:r>
            <a:endParaRPr lang="es-ES" b="0" dirty="0"/>
          </a:p>
          <a:p>
            <a:pPr>
              <a:buNone/>
              <a:defRPr/>
            </a:pPr>
            <a:r>
              <a:rPr lang="es-ES" b="0" dirty="0"/>
              <a:t>1.1.1.3 </a:t>
            </a:r>
            <a:r>
              <a:rPr lang="es-ES" dirty="0"/>
              <a:t>–</a:t>
            </a:r>
            <a:r>
              <a:rPr lang="es-ES" b="0" dirty="0"/>
              <a:t> Los routers son computadoras</a:t>
            </a:r>
          </a:p>
          <a:p>
            <a:pPr marL="112713" marR="0" indent="-112713" algn="l" defTabSz="1020763" rtl="0" eaLnBrk="0" fontAlgn="base" latinLnBrk="0" hangingPunct="0">
              <a:lnSpc>
                <a:spcPct val="9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endParaRPr lang="es-ES" b="1" dirty="0"/>
          </a:p>
          <a:p>
            <a:pPr>
              <a:buFontTx/>
              <a:buNone/>
            </a:pPr>
            <a:endParaRPr lang="es-ES" b="1" dirty="0"/>
          </a:p>
        </p:txBody>
      </p:sp>
    </p:spTree>
    <p:extLst>
      <p:ext uri="{BB962C8B-B14F-4D97-AF65-F5344CB8AC3E}">
        <p14:creationId xmlns:p14="http://schemas.microsoft.com/office/powerpoint/2010/main" val="34736674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1.1 – Configuración inicial del router</a:t>
            </a:r>
          </a:p>
          <a:p>
            <a:pPr>
              <a:buFontTx/>
              <a:buNone/>
            </a:pPr>
            <a:r>
              <a:rPr lang="es-ES" b="0" baseline="0" dirty="0"/>
              <a:t>1.1.1 – Funciones de un router</a:t>
            </a:r>
            <a:endParaRPr lang="es-ES" b="0" dirty="0"/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b="0" dirty="0"/>
              <a:t>1.1.1.3 – Los routers son computadoras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9984939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4</a:t>
            </a:fld>
            <a:endParaRPr lang="en-U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2.2.1 – Hostnames</a:t>
            </a:r>
          </a:p>
          <a:p>
            <a:r>
              <a:rPr lang="en-US" dirty="0"/>
              <a:t>2.2.1.1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Device Names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83547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8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99470662-2A6C-4C51-9B3B-17DB6EFD3236}" type="slidenum">
              <a:rPr lang="en-US" altLang="en-US" sz="800" smtClean="0"/>
              <a:pPr/>
              <a:t>5</a:t>
            </a:fld>
            <a:endParaRPr lang="en-US" altLang="en-US" sz="800" dirty="0"/>
          </a:p>
        </p:txBody>
      </p:sp>
      <p:sp>
        <p:nvSpPr>
          <p:cNvPr id="1228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28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2.2.1 – Hostnames</a:t>
            </a:r>
          </a:p>
          <a:p>
            <a:r>
              <a:rPr lang="en-US" dirty="0"/>
              <a:t>2.2.1.2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Hostnames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590592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954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C0C7F319-4A3F-477B-9E4B-7E28D60B78E2}" type="slidenum">
              <a:rPr lang="en-US" altLang="en-US" sz="800" smtClean="0"/>
              <a:pPr/>
              <a:t>6</a:t>
            </a:fld>
            <a:endParaRPr lang="en-US" altLang="en-US" sz="800" dirty="0"/>
          </a:p>
        </p:txBody>
      </p:sp>
      <p:sp>
        <p:nvSpPr>
          <p:cNvPr id="125955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5956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2.2.2.1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Secure Device Access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79171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7</a:t>
            </a:fld>
            <a:endParaRPr lang="en-US" altLang="en-US" sz="800" dirty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2.2.2.2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Passwords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4501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2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25488" indent="-277813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16013" indent="-22225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563688" indent="-22225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09775" indent="-22225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4669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241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3813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38575" indent="-22225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3D88A166-5844-4FB4-97A9-214D99A1EE6A}" type="slidenum">
              <a:rPr lang="en-US" altLang="en-US" sz="800" smtClean="0"/>
              <a:pPr/>
              <a:t>8</a:t>
            </a:fld>
            <a:endParaRPr lang="en-US" altLang="en-US" sz="800" dirty="0"/>
          </a:p>
        </p:txBody>
      </p:sp>
      <p:sp>
        <p:nvSpPr>
          <p:cNvPr id="12902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29028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2.2.2.2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Configure Passwords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23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2.2 – Basic Device Configuration</a:t>
            </a:r>
          </a:p>
          <a:p>
            <a:r>
              <a:rPr lang="en-US" dirty="0"/>
              <a:t>2.2.2 – Limit Access to Device Configurations</a:t>
            </a:r>
          </a:p>
          <a:p>
            <a:r>
              <a:rPr lang="en-US" dirty="0"/>
              <a:t>2.2.2.3 –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Encrypt Passwords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41018C-6CAF-B84E-B92C-ECB119457FBA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6087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n-U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9" name="Rectangle 4"/>
          <p:cNvSpPr>
            <a:spLocks noChangeArrowheads="1"/>
          </p:cNvSpPr>
          <p:nvPr userDrawn="1"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xmlns:p14="http://schemas.microsoft.com/office/powerpoint/2010/main"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n-U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sp>
        <p:nvSpPr>
          <p:cNvPr id="13" name="Rectangle 4"/>
          <p:cNvSpPr>
            <a:spLocks noChangeArrowheads="1"/>
          </p:cNvSpPr>
          <p:nvPr/>
        </p:nvSpPr>
        <p:spPr bwMode="ltGray">
          <a:xfrm>
            <a:off x="5867508" y="4741653"/>
            <a:ext cx="2658018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600" dirty="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t>© 2016  Cisco and/or its affiliates. All rights reserved.   Cisco Confidential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4" y="915409"/>
            <a:ext cx="7828941" cy="2316522"/>
          </a:xfrm>
        </p:spPr>
        <p:txBody>
          <a:bodyPr/>
          <a:lstStyle/>
          <a:p>
            <a:pPr marL="742950" indent="-742950">
              <a:buFont typeface="+mj-lt"/>
              <a:buAutoNum type="arabicPeriod" startAt="2"/>
            </a:pPr>
            <a:r>
              <a:rPr lang="en-US" sz="4000" dirty="0"/>
              <a:t>Configure a Network Operating System Basic Device Configuration</a:t>
            </a:r>
          </a:p>
        </p:txBody>
      </p:sp>
    </p:spTree>
    <p:extLst>
      <p:ext uri="{BB962C8B-B14F-4D97-AF65-F5344CB8AC3E}">
        <p14:creationId xmlns:p14="http://schemas.microsoft.com/office/powerpoint/2010/main" val="3551905410"/>
      </p:ext>
    </p:extLst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660400"/>
            <a:ext cx="8623758" cy="984733"/>
          </a:xfrm>
        </p:spPr>
        <p:txBody>
          <a:bodyPr/>
          <a:lstStyle/>
          <a:p>
            <a:r>
              <a:rPr lang="en-CA" altLang="en-US" dirty="0"/>
              <a:t>Banners are messages that are displayed when someone attempts to gain access to a device. Banners are an important part of the legal process in the event that someone is prosecuted for breaking into a device. </a:t>
            </a:r>
          </a:p>
        </p:txBody>
      </p:sp>
      <p:sp>
        <p:nvSpPr>
          <p:cNvPr id="727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sz="1600" dirty="0"/>
            </a:br>
            <a:r>
              <a:rPr lang="en-CA" altLang="en-US" dirty="0"/>
              <a:t>Banner Messages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 bwMode="auto">
          <a:xfrm>
            <a:off x="144064" y="1748069"/>
            <a:ext cx="5210767" cy="29281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Configured using the</a:t>
            </a:r>
            <a:r>
              <a:rPr lang="en-US" altLang="en-US" b="1" dirty="0">
                <a:cs typeface="Courier New" pitchFamily="49" charset="0"/>
              </a:rPr>
              <a:t> banner motd </a:t>
            </a:r>
            <a:r>
              <a:rPr lang="en-US" altLang="en-US" i="1" dirty="0">
                <a:cs typeface="Courier New" pitchFamily="49" charset="0"/>
              </a:rPr>
              <a:t>delimiter message delimiter</a:t>
            </a:r>
            <a:r>
              <a:rPr lang="en-US" altLang="en-US" b="1" dirty="0">
                <a:cs typeface="Courier New" pitchFamily="49" charset="0"/>
              </a:rPr>
              <a:t> </a:t>
            </a:r>
            <a:r>
              <a:rPr lang="en-US" altLang="en-US" dirty="0"/>
              <a:t>command from global configuration mode. The delimiting character can be any character as long as it </a:t>
            </a:r>
            <a:r>
              <a:rPr lang="en-US" altLang="en-US" dirty="0" err="1"/>
              <a:t>isunique</a:t>
            </a:r>
            <a:r>
              <a:rPr lang="en-US" altLang="en-US" dirty="0"/>
              <a:t> and does not occur in the message (e.g., #$%^&amp;*)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6400" y="1371600"/>
            <a:ext cx="3553778" cy="19869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046885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sz="1600" dirty="0"/>
            </a:br>
            <a:r>
              <a:rPr lang="en-CA" altLang="en-US" dirty="0"/>
              <a:t>Syntax Checker – Limiting Access to a Switch</a:t>
            </a:r>
          </a:p>
        </p:txBody>
      </p:sp>
      <p:sp>
        <p:nvSpPr>
          <p:cNvPr id="10" name="Rectangle 6"/>
          <p:cNvSpPr txBox="1">
            <a:spLocks noChangeArrowheads="1"/>
          </p:cNvSpPr>
          <p:nvPr/>
        </p:nvSpPr>
        <p:spPr bwMode="auto">
          <a:xfrm>
            <a:off x="1672610" y="792864"/>
            <a:ext cx="5244704" cy="4095991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182880" bIns="45720" numCol="1" anchor="ctr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altLang="ja-JP" sz="1200" dirty="0">
                <a:ea typeface="ＭＳ Ｐゴシック" pitchFamily="34" charset="-128"/>
                <a:cs typeface="Courier New" pitchFamily="49" charset="0"/>
              </a:rPr>
              <a:t>Encrypt all passwords.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service password-encryption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endParaRPr lang="en-US" altLang="ja-JP" sz="1050" dirty="0">
              <a:latin typeface="Courier New" pitchFamily="49" charset="0"/>
              <a:ea typeface="ＭＳ Ｐゴシック" pitchFamily="34" charset="-128"/>
              <a:cs typeface="Courier New" pitchFamily="49" charset="0"/>
            </a:endParaRPr>
          </a:p>
          <a:p>
            <a:pPr marL="0" indent="0">
              <a:buNone/>
            </a:pPr>
            <a:r>
              <a:rPr lang="en-US" altLang="ja-JP" sz="1200" dirty="0">
                <a:ea typeface="ＭＳ Ｐゴシック" pitchFamily="34" charset="-128"/>
                <a:cs typeface="Courier New" pitchFamily="49" charset="0"/>
              </a:rPr>
              <a:t>Secure the privileged EXEC access with the password Cla55.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enable secret Cla55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endParaRPr lang="en-US" altLang="ja-JP" sz="1050" dirty="0">
              <a:latin typeface="Courier New" pitchFamily="49" charset="0"/>
              <a:ea typeface="ＭＳ Ｐゴシック" pitchFamily="34" charset="-128"/>
              <a:cs typeface="Courier New" pitchFamily="49" charset="0"/>
            </a:endParaRPr>
          </a:p>
          <a:p>
            <a:pPr marL="0" indent="0">
              <a:buNone/>
            </a:pPr>
            <a:r>
              <a:rPr lang="en-US" altLang="ja-JP" sz="1200" dirty="0">
                <a:ea typeface="ＭＳ Ｐゴシック" pitchFamily="34" charset="-128"/>
                <a:cs typeface="Courier New" pitchFamily="49" charset="0"/>
              </a:rPr>
              <a:t>Secure the console line. Use the password Cisc0 and allow login.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console 0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Cisc0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login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exit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endParaRPr lang="en-US" altLang="ja-JP" sz="1200" dirty="0">
              <a:ea typeface="ＭＳ Ｐゴシック" pitchFamily="34" charset="-128"/>
              <a:cs typeface="Courier New" pitchFamily="49" charset="0"/>
            </a:endParaRPr>
          </a:p>
          <a:p>
            <a:pPr marL="0" indent="0">
              <a:buNone/>
            </a:pPr>
            <a:r>
              <a:rPr lang="en-US" altLang="ja-JP" sz="1200" dirty="0">
                <a:ea typeface="ＭＳ Ｐゴシック" pitchFamily="34" charset="-128"/>
                <a:cs typeface="Courier New" pitchFamily="49" charset="0"/>
              </a:rPr>
              <a:t>Secure the first 16 VTY lines. Use the password Cisc0 and allow login.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vty 0 15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Cisc0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login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Sw-Floor-1(config-line)# </a:t>
            </a:r>
            <a:r>
              <a:rPr lang="en-US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end</a:t>
            </a:r>
          </a:p>
          <a:p>
            <a:pPr marL="0" indent="0">
              <a:spcBef>
                <a:spcPct val="0"/>
              </a:spcBef>
              <a:buNone/>
            </a:pPr>
            <a:r>
              <a:rPr lang="en-US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Sw-Floor-1#</a:t>
            </a:r>
          </a:p>
        </p:txBody>
      </p:sp>
    </p:spTree>
    <p:extLst>
      <p:ext uri="{BB962C8B-B14F-4D97-AF65-F5344CB8AC3E}">
        <p14:creationId xmlns:p14="http://schemas.microsoft.com/office/powerpoint/2010/main" val="2137747302"/>
      </p:ext>
    </p:extLst>
  </p:cSld>
  <p:clrMapOvr>
    <a:masterClrMapping/>
  </p:clrMapOvr>
  <p:transition spd="slow">
    <p:wipe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/>
              <a:t>Cisco devices use a </a:t>
            </a:r>
            <a:r>
              <a:rPr lang="en-CA" altLang="en-US" b="1" dirty="0"/>
              <a:t>running configuration</a:t>
            </a:r>
            <a:r>
              <a:rPr lang="en-CA" altLang="en-US" dirty="0"/>
              <a:t> file and a </a:t>
            </a:r>
            <a:r>
              <a:rPr lang="en-CA" altLang="en-US" b="1" dirty="0"/>
              <a:t>startup configuration</a:t>
            </a:r>
            <a:r>
              <a:rPr lang="en-CA" altLang="en-US" dirty="0"/>
              <a:t> file.</a:t>
            </a:r>
          </a:p>
        </p:txBody>
      </p:sp>
      <p:sp>
        <p:nvSpPr>
          <p:cNvPr id="757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Save Configurations</a:t>
            </a:r>
            <a:br>
              <a:rPr lang="en-US" sz="1600" dirty="0"/>
            </a:br>
            <a:r>
              <a:rPr lang="en-CA" altLang="en-US" dirty="0"/>
              <a:t>Save the Running Configuration File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21775" y="1174829"/>
            <a:ext cx="3697800" cy="2734179"/>
          </a:xfrm>
          <a:prstGeom prst="rect">
            <a:avLst/>
          </a:prstGeom>
        </p:spPr>
      </p:pic>
      <p:sp>
        <p:nvSpPr>
          <p:cNvPr id="9" name="Content Placeholder 2"/>
          <p:cNvSpPr txBox="1">
            <a:spLocks/>
          </p:cNvSpPr>
          <p:nvPr/>
        </p:nvSpPr>
        <p:spPr bwMode="auto">
          <a:xfrm>
            <a:off x="148928" y="1145593"/>
            <a:ext cx="5133262" cy="3299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sz="1400" dirty="0"/>
              <a:t>The running configuration file is stored in RAM and contains the current configuration on a Cisco IOS device. </a:t>
            </a:r>
          </a:p>
          <a:p>
            <a:pPr lvl="1"/>
            <a:r>
              <a:rPr lang="en-CA" altLang="en-US" sz="1200" dirty="0"/>
              <a:t>Configuration changes are stored in this file. </a:t>
            </a:r>
          </a:p>
          <a:p>
            <a:pPr lvl="1"/>
            <a:r>
              <a:rPr lang="en-CA" altLang="en-US" sz="1200" dirty="0"/>
              <a:t>If power is interrupted, the running config is lost. </a:t>
            </a:r>
          </a:p>
          <a:p>
            <a:pPr lvl="1"/>
            <a:r>
              <a:rPr lang="en-CA" altLang="en-US" sz="1200" dirty="0"/>
              <a:t>Use the </a:t>
            </a:r>
            <a:r>
              <a:rPr lang="en-CA" altLang="en-US" sz="1200" b="1" dirty="0"/>
              <a:t>show startup-config </a:t>
            </a:r>
            <a:r>
              <a:rPr lang="en-CA" altLang="en-US" sz="1200" dirty="0"/>
              <a:t>command to display contents.</a:t>
            </a:r>
          </a:p>
          <a:p>
            <a:endParaRPr lang="en-CA" altLang="en-US" sz="1000" dirty="0"/>
          </a:p>
          <a:p>
            <a:r>
              <a:rPr lang="en-CA" altLang="en-US" sz="1400" dirty="0"/>
              <a:t>The startup config file is stored in NVRAM and contains the configuration that will be used by the device upon reboot. </a:t>
            </a:r>
          </a:p>
          <a:p>
            <a:pPr lvl="1"/>
            <a:r>
              <a:rPr lang="en-CA" altLang="en-US" sz="1200" dirty="0"/>
              <a:t>Typically the running config is saved as the startup config. </a:t>
            </a:r>
          </a:p>
          <a:p>
            <a:pPr lvl="1"/>
            <a:r>
              <a:rPr lang="en-CA" altLang="en-US" sz="1200" dirty="0"/>
              <a:t>If power is interrupted, it is not lost or erased.</a:t>
            </a:r>
          </a:p>
          <a:p>
            <a:pPr lvl="1"/>
            <a:r>
              <a:rPr lang="en-CA" altLang="en-US" sz="1200" dirty="0"/>
              <a:t>Use the </a:t>
            </a:r>
            <a:r>
              <a:rPr lang="en-CA" altLang="en-US" sz="1200" b="1" dirty="0"/>
              <a:t>show running-config </a:t>
            </a:r>
            <a:r>
              <a:rPr lang="en-CA" altLang="en-US" sz="1200" dirty="0"/>
              <a:t>command to display contents.</a:t>
            </a:r>
          </a:p>
          <a:p>
            <a:pPr lvl="1"/>
            <a:endParaRPr lang="en-CA" altLang="en-US" sz="1200" dirty="0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151359" y="4247756"/>
            <a:ext cx="8668549" cy="4188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CA" altLang="en-US" sz="1300" dirty="0"/>
              <a:t>Use the </a:t>
            </a:r>
            <a:r>
              <a:rPr lang="en-CA" altLang="en-US" sz="1300" b="1" dirty="0"/>
              <a:t>copy running-config startup-config command </a:t>
            </a:r>
            <a:r>
              <a:rPr lang="en-CA" altLang="en-US" sz="1300" dirty="0"/>
              <a:t>to save the running configuration.</a:t>
            </a:r>
          </a:p>
          <a:p>
            <a:pPr lvl="1"/>
            <a:endParaRPr lang="en-CA" altLang="en-US" sz="1200" dirty="0"/>
          </a:p>
        </p:txBody>
      </p:sp>
    </p:spTree>
    <p:extLst>
      <p:ext uri="{BB962C8B-B14F-4D97-AF65-F5344CB8AC3E}">
        <p14:creationId xmlns:p14="http://schemas.microsoft.com/office/powerpoint/2010/main" val="3578512630"/>
      </p:ext>
    </p:extLst>
  </p:cSld>
  <p:clrMapOvr>
    <a:masterClrMapping/>
  </p:clrMapOvr>
  <p:transition spd="slow">
    <p:wipe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1802391"/>
          </a:xfrm>
        </p:spPr>
        <p:txBody>
          <a:bodyPr/>
          <a:lstStyle/>
          <a:p>
            <a:r>
              <a:rPr lang="en-US" dirty="0"/>
              <a:t>2.3 Address Schemes</a:t>
            </a:r>
          </a:p>
        </p:txBody>
      </p:sp>
    </p:spTree>
    <p:extLst>
      <p:ext uri="{BB962C8B-B14F-4D97-AF65-F5344CB8AC3E}">
        <p14:creationId xmlns:p14="http://schemas.microsoft.com/office/powerpoint/2010/main" val="2007576579"/>
      </p:ext>
    </p:extLst>
  </p:cSld>
  <p:clrMapOvr>
    <a:masterClrMapping/>
  </p:clrMapOvr>
  <p:transition spd="slow">
    <p:wipe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Ports and Addresses</a:t>
            </a:r>
            <a:br>
              <a:rPr lang="en-US" dirty="0"/>
            </a:br>
            <a:r>
              <a:rPr lang="en-US" altLang="en-US" dirty="0"/>
              <a:t>IP Addressing Overview</a:t>
            </a:r>
          </a:p>
        </p:txBody>
      </p:sp>
      <p:sp>
        <p:nvSpPr>
          <p:cNvPr id="44035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Each end device on a network (e.g., PCs, laptops, servers, printers, VoIP phones, security cameras, …) require an IP configuration consisting of:</a:t>
            </a:r>
          </a:p>
          <a:p>
            <a:pPr lvl="1"/>
            <a:r>
              <a:rPr lang="en-US" altLang="en-US" b="1" dirty="0"/>
              <a:t>IP address</a:t>
            </a:r>
          </a:p>
          <a:p>
            <a:pPr lvl="1"/>
            <a:r>
              <a:rPr lang="en-US" altLang="en-US" b="1" dirty="0"/>
              <a:t>Subnet mask</a:t>
            </a:r>
          </a:p>
          <a:p>
            <a:pPr lvl="1"/>
            <a:r>
              <a:rPr lang="en-US" altLang="en-US" b="1" dirty="0"/>
              <a:t>Default gateway </a:t>
            </a:r>
            <a:r>
              <a:rPr lang="en-US" altLang="en-US" dirty="0"/>
              <a:t>(optional for some devices)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51150" y="1231900"/>
            <a:ext cx="3276600" cy="383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2659495"/>
            <a:ext cx="4637485" cy="17537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IPv4 addresses are displayed in dotted decimal format consisting of:</a:t>
            </a:r>
          </a:p>
          <a:p>
            <a:pPr lvl="1"/>
            <a:r>
              <a:rPr lang="en-US" altLang="en-US" dirty="0"/>
              <a:t>4 decimal numbers 0 and 255</a:t>
            </a:r>
          </a:p>
          <a:p>
            <a:pPr lvl="1"/>
            <a:r>
              <a:rPr lang="en-US" altLang="en-US" dirty="0"/>
              <a:t>Separated by decimal points (dots)</a:t>
            </a:r>
          </a:p>
          <a:p>
            <a:pPr lvl="1"/>
            <a:r>
              <a:rPr lang="en-US" altLang="en-US" dirty="0"/>
              <a:t>E.g., 192.168.1.10, 255.255.255.0, 192.168.1.1</a:t>
            </a:r>
          </a:p>
        </p:txBody>
      </p:sp>
    </p:spTree>
    <p:extLst>
      <p:ext uri="{BB962C8B-B14F-4D97-AF65-F5344CB8AC3E}">
        <p14:creationId xmlns:p14="http://schemas.microsoft.com/office/powerpoint/2010/main" val="407435819"/>
      </p:ext>
    </p:extLst>
  </p:cSld>
  <p:clrMapOvr>
    <a:masterClrMapping/>
  </p:clrMapOvr>
  <p:transition spd="slow">
    <p:wipe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09778535"/>
              </p:ext>
            </p:extLst>
          </p:nvPr>
        </p:nvGraphicFramePr>
        <p:xfrm>
          <a:off x="272990" y="1117506"/>
          <a:ext cx="8591610" cy="34735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727740">
                  <a:extLst>
                    <a:ext uri="{9D8B030D-6E8A-4147-A177-3AD203B41FA5}">
                      <a16:colId xmlns:a16="http://schemas.microsoft.com/office/drawing/2014/main" val="2457217024"/>
                    </a:ext>
                  </a:extLst>
                </a:gridCol>
                <a:gridCol w="2863870">
                  <a:extLst>
                    <a:ext uri="{9D8B030D-6E8A-4147-A177-3AD203B41FA5}">
                      <a16:colId xmlns:a16="http://schemas.microsoft.com/office/drawing/2014/main" val="3421524168"/>
                    </a:ext>
                  </a:extLst>
                </a:gridCol>
              </a:tblGrid>
              <a:tr h="637979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Open the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Control Panel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Network Sharing Center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Change adapter settings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and click on the adapter.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Configure the IPv4 address and subnet mask information, and default gateway and then click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OK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270661"/>
                  </a:ext>
                </a:extLst>
              </a:tr>
              <a:tr h="2835565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398987"/>
                  </a:ext>
                </a:extLst>
              </a:tr>
            </a:tbl>
          </a:graphicData>
        </a:graphic>
      </p:graphicFrame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4065" y="798945"/>
            <a:ext cx="8853286" cy="318562"/>
          </a:xfrm>
        </p:spPr>
        <p:txBody>
          <a:bodyPr/>
          <a:lstStyle/>
          <a:p>
            <a:r>
              <a:rPr lang="en-US" altLang="en-US" dirty="0"/>
              <a:t>To manually configure an IP address on a Windows host:</a:t>
            </a:r>
            <a:endParaRPr lang="en-CA" altLang="en-US" dirty="0"/>
          </a:p>
        </p:txBody>
      </p:sp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IP Addressing 	</a:t>
            </a:r>
            <a:br>
              <a:rPr lang="en-US" sz="1600" dirty="0"/>
            </a:br>
            <a:r>
              <a:rPr lang="en-US" altLang="en-US" dirty="0"/>
              <a:t>Manual IP Address Configuration for End Devices</a:t>
            </a:r>
          </a:p>
        </p:txBody>
      </p:sp>
      <p:pic>
        <p:nvPicPr>
          <p:cNvPr id="15" name="Picture 11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38548" y="1796007"/>
            <a:ext cx="2600939" cy="27649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2"/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</p:pic>
      <p:sp>
        <p:nvSpPr>
          <p:cNvPr id="12" name="Rectangle 11"/>
          <p:cNvSpPr/>
          <p:nvPr/>
        </p:nvSpPr>
        <p:spPr>
          <a:xfrm>
            <a:off x="751200" y="2096481"/>
            <a:ext cx="4475952" cy="4572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Right-click on the adapter and select </a:t>
            </a:r>
            <a:r>
              <a:rPr lang="en-US" sz="1050" b="1" dirty="0">
                <a:solidFill>
                  <a:schemeClr val="tx1"/>
                </a:solidFill>
              </a:rPr>
              <a:t>Properties</a:t>
            </a:r>
            <a:r>
              <a:rPr lang="en-US" sz="1050" dirty="0">
                <a:solidFill>
                  <a:schemeClr val="tx1"/>
                </a:solidFill>
              </a:rPr>
              <a:t> to display the Local Area Connection Properties window.</a:t>
            </a:r>
          </a:p>
        </p:txBody>
      </p:sp>
      <p:sp>
        <p:nvSpPr>
          <p:cNvPr id="13" name="Rectangle 12"/>
          <p:cNvSpPr/>
          <p:nvPr/>
        </p:nvSpPr>
        <p:spPr>
          <a:xfrm>
            <a:off x="751200" y="2827005"/>
            <a:ext cx="4475952" cy="4572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Highlight Internet Protocol Version 4 (TCP/IPv4) and click </a:t>
            </a:r>
            <a:r>
              <a:rPr lang="en-US" sz="1050" b="1" dirty="0">
                <a:solidFill>
                  <a:schemeClr val="tx1"/>
                </a:solidFill>
              </a:rPr>
              <a:t>Properties</a:t>
            </a:r>
            <a:r>
              <a:rPr lang="en-US" sz="1050" dirty="0">
                <a:solidFill>
                  <a:schemeClr val="tx1"/>
                </a:solidFill>
              </a:rPr>
              <a:t> to open the Internet Protocol Version 4 (TCP/IPv4) Properties window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863600" y="4680324"/>
            <a:ext cx="7869462" cy="276999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200" dirty="0"/>
              <a:t>Note: Windows 10 manual IPv4 configuration is provided as Supplemental material at the end of this presentation</a:t>
            </a:r>
          </a:p>
        </p:txBody>
      </p:sp>
      <p:sp>
        <p:nvSpPr>
          <p:cNvPr id="10" name="Rectangle 9"/>
          <p:cNvSpPr/>
          <p:nvPr/>
        </p:nvSpPr>
        <p:spPr>
          <a:xfrm>
            <a:off x="751200" y="3559743"/>
            <a:ext cx="4475952" cy="45720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Click </a:t>
            </a:r>
            <a:r>
              <a:rPr lang="en-US" sz="1050" b="1" dirty="0">
                <a:solidFill>
                  <a:schemeClr val="tx1"/>
                </a:solidFill>
              </a:rPr>
              <a:t>Use the following IP address </a:t>
            </a:r>
            <a:r>
              <a:rPr lang="en-US" sz="1050" dirty="0">
                <a:solidFill>
                  <a:schemeClr val="tx1"/>
                </a:solidFill>
              </a:rPr>
              <a:t>to manually configure the IPv4 address configuration.</a:t>
            </a:r>
          </a:p>
        </p:txBody>
      </p:sp>
    </p:spTree>
    <p:extLst>
      <p:ext uri="{BB962C8B-B14F-4D97-AF65-F5344CB8AC3E}">
        <p14:creationId xmlns:p14="http://schemas.microsoft.com/office/powerpoint/2010/main" val="1856709644"/>
      </p:ext>
    </p:extLst>
  </p:cSld>
  <p:clrMapOvr>
    <a:masterClrMapping/>
  </p:clrMapOvr>
  <p:transition spd="slow">
    <p:wipe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/>
              <a:t>To assign the IP configuration using a Dynamic Host Configuration Protocol (DHCP) server:</a:t>
            </a:r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  <a:p>
            <a:pPr lvl="1"/>
            <a:endParaRPr lang="en-CA" altLang="en-US" dirty="0"/>
          </a:p>
        </p:txBody>
      </p:sp>
      <p:sp>
        <p:nvSpPr>
          <p:cNvPr id="93186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Configure IP Addressing</a:t>
            </a:r>
            <a:br>
              <a:rPr lang="en-US" sz="1600" dirty="0"/>
            </a:br>
            <a:r>
              <a:rPr lang="en-US" altLang="en-US" dirty="0"/>
              <a:t>Automatic IP Address Configuration for End Devices</a:t>
            </a:r>
          </a:p>
        </p:txBody>
      </p:sp>
      <p:graphicFrame>
        <p:nvGraphicFramePr>
          <p:cNvPr id="11" name="Table 10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18336111"/>
              </p:ext>
            </p:extLst>
          </p:nvPr>
        </p:nvGraphicFramePr>
        <p:xfrm>
          <a:off x="272990" y="1117506"/>
          <a:ext cx="8464610" cy="35370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32305">
                  <a:extLst>
                    <a:ext uri="{9D8B030D-6E8A-4147-A177-3AD203B41FA5}">
                      <a16:colId xmlns:a16="http://schemas.microsoft.com/office/drawing/2014/main" val="2457217024"/>
                    </a:ext>
                  </a:extLst>
                </a:gridCol>
                <a:gridCol w="4232305">
                  <a:extLst>
                    <a:ext uri="{9D8B030D-6E8A-4147-A177-3AD203B41FA5}">
                      <a16:colId xmlns:a16="http://schemas.microsoft.com/office/drawing/2014/main" val="2729935676"/>
                    </a:ext>
                  </a:extLst>
                </a:gridCol>
              </a:tblGrid>
              <a:tr h="514520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Open the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Control Panel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Network Sharing Center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&gt;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Change adapter settings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and click on the adapter.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Click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Obtain an IP address automatically </a:t>
                      </a:r>
                      <a:r>
                        <a:rPr lang="en-US" sz="1100" b="0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and click on </a:t>
                      </a:r>
                      <a:r>
                        <a:rPr lang="en-US" sz="11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OK</a:t>
                      </a:r>
                      <a:r>
                        <a:rPr lang="en-US" sz="1100" b="0" kern="1200" baseline="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.</a:t>
                      </a:r>
                      <a:endParaRPr lang="en-US" sz="1100" b="0" kern="1200" dirty="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63270661"/>
                  </a:ext>
                </a:extLst>
              </a:tr>
              <a:tr h="302252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3398987"/>
                  </a:ext>
                </a:extLst>
              </a:tr>
            </a:tbl>
          </a:graphicData>
        </a:graphic>
      </p:graphicFrame>
      <p:sp>
        <p:nvSpPr>
          <p:cNvPr id="14" name="Rectangle 13"/>
          <p:cNvSpPr/>
          <p:nvPr/>
        </p:nvSpPr>
        <p:spPr>
          <a:xfrm>
            <a:off x="970499" y="2123231"/>
            <a:ext cx="2720196" cy="703831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Right-click on the adapter and select </a:t>
            </a:r>
            <a:r>
              <a:rPr lang="en-US" sz="1050" b="1" dirty="0">
                <a:solidFill>
                  <a:schemeClr val="tx1"/>
                </a:solidFill>
              </a:rPr>
              <a:t>Properties</a:t>
            </a:r>
            <a:r>
              <a:rPr lang="en-US" sz="1050" dirty="0">
                <a:solidFill>
                  <a:schemeClr val="tx1"/>
                </a:solidFill>
              </a:rPr>
              <a:t> to display the Local Area Connection Properties window.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970499" y="3256177"/>
            <a:ext cx="2720196" cy="830160"/>
          </a:xfrm>
          <a:prstGeom prst="rect">
            <a:avLst/>
          </a:prstGeom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wrap="square">
            <a:spAutoFit/>
          </a:bodyPr>
          <a:lstStyle/>
          <a:p>
            <a:r>
              <a:rPr lang="en-US" sz="1050" dirty="0">
                <a:solidFill>
                  <a:schemeClr val="tx1"/>
                </a:solidFill>
              </a:rPr>
              <a:t>Highlight Internet Protocol Version 4 (TCP/IPv4) and click </a:t>
            </a:r>
            <a:r>
              <a:rPr lang="en-US" sz="1050" b="1" dirty="0">
                <a:solidFill>
                  <a:schemeClr val="tx1"/>
                </a:solidFill>
              </a:rPr>
              <a:t>Properties</a:t>
            </a:r>
            <a:r>
              <a:rPr lang="en-US" sz="1050" dirty="0">
                <a:solidFill>
                  <a:schemeClr val="tx1"/>
                </a:solidFill>
              </a:rPr>
              <a:t> to open the Internet Protocol Version 4 (TCP/IPv4) Properties window</a:t>
            </a:r>
          </a:p>
        </p:txBody>
      </p:sp>
      <p:pic>
        <p:nvPicPr>
          <p:cNvPr id="10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1665" y="1678702"/>
            <a:ext cx="2760328" cy="2935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cap="flat" cmpd="sng" algn="ctr">
                <a:solidFill>
                  <a:schemeClr val="tx2"/>
                </a:solidFill>
                <a:prstDash val="solid"/>
                <a:miter lim="800000"/>
                <a:headEnd type="none" w="med" len="med"/>
                <a:tailEnd type="none" w="med" len="med"/>
              </a14:hiddenLine>
            </a:ext>
          </a:extLst>
        </p:spPr>
      </p:pic>
      <p:sp>
        <p:nvSpPr>
          <p:cNvPr id="2" name="Rectangle 1"/>
          <p:cNvSpPr/>
          <p:nvPr/>
        </p:nvSpPr>
        <p:spPr>
          <a:xfrm>
            <a:off x="1536700" y="4716129"/>
            <a:ext cx="5872570" cy="276999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lt1"/>
                </a:solidFill>
                <a:latin typeface="+mn-lt"/>
                <a:ea typeface="+mn-ea"/>
              </a:rPr>
              <a:t>Use the </a:t>
            </a:r>
            <a:r>
              <a:rPr lang="en-US" sz="1200" b="1" dirty="0">
                <a:solidFill>
                  <a:schemeClr val="lt1"/>
                </a:solidFill>
                <a:latin typeface="+mn-lt"/>
                <a:ea typeface="+mn-ea"/>
              </a:rPr>
              <a:t>ipconfig</a:t>
            </a:r>
            <a:r>
              <a:rPr lang="en-US" sz="1200" dirty="0">
                <a:solidFill>
                  <a:schemeClr val="lt1"/>
                </a:solidFill>
                <a:latin typeface="+mn-lt"/>
                <a:ea typeface="+mn-ea"/>
              </a:rPr>
              <a:t> Windows Command prompt command to verify a host IP address.</a:t>
            </a:r>
          </a:p>
        </p:txBody>
      </p:sp>
    </p:spTree>
    <p:extLst>
      <p:ext uri="{BB962C8B-B14F-4D97-AF65-F5344CB8AC3E}">
        <p14:creationId xmlns:p14="http://schemas.microsoft.com/office/powerpoint/2010/main" val="2097195687"/>
      </p:ext>
    </p:extLst>
  </p:cSld>
  <p:clrMapOvr>
    <a:masterClrMapping/>
  </p:clrMapOvr>
  <p:transition spd="slow">
    <p:wip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Configure IP Addressing </a:t>
            </a:r>
            <a:br>
              <a:rPr lang="en-US" altLang="en-US" sz="1600" dirty="0"/>
            </a:br>
            <a:r>
              <a:rPr lang="en-US" altLang="en-US" dirty="0"/>
              <a:t>Switch Virtual Interface</a:t>
            </a:r>
          </a:p>
        </p:txBody>
      </p:sp>
      <p:sp>
        <p:nvSpPr>
          <p:cNvPr id="45059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To remotely manage a switch, it must also be configured with an IP configuration: </a:t>
            </a:r>
          </a:p>
          <a:p>
            <a:pPr lvl="1"/>
            <a:r>
              <a:rPr lang="en-US" altLang="en-US" dirty="0"/>
              <a:t>However, a switch does not have a physical Ethernet interface that can be configured.</a:t>
            </a:r>
          </a:p>
          <a:p>
            <a:pPr lvl="1"/>
            <a:r>
              <a:rPr lang="en-US" altLang="en-US" dirty="0"/>
              <a:t>Instead, you must configure the VLAN 1 </a:t>
            </a:r>
            <a:r>
              <a:rPr lang="en-US" altLang="en-US" b="1" dirty="0"/>
              <a:t>switch virtual interface (SVI).</a:t>
            </a:r>
          </a:p>
        </p:txBody>
      </p:sp>
      <p:sp>
        <p:nvSpPr>
          <p:cNvPr id="5" name="Rectangle 6"/>
          <p:cNvSpPr txBox="1">
            <a:spLocks noChangeArrowheads="1"/>
          </p:cNvSpPr>
          <p:nvPr/>
        </p:nvSpPr>
        <p:spPr bwMode="auto">
          <a:xfrm>
            <a:off x="144065" y="1933470"/>
            <a:ext cx="4576085" cy="22490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The VLAN 1 SVI </a:t>
            </a:r>
            <a:r>
              <a:rPr lang="en-US" altLang="en-US" u="sng" dirty="0"/>
              <a:t>must</a:t>
            </a:r>
            <a:r>
              <a:rPr lang="en-US" altLang="en-US" dirty="0"/>
              <a:t> be configured with:</a:t>
            </a:r>
          </a:p>
          <a:p>
            <a:pPr lvl="1"/>
            <a:r>
              <a:rPr lang="en-US" altLang="en-US" b="1" dirty="0"/>
              <a:t>IP address - </a:t>
            </a:r>
            <a:r>
              <a:rPr lang="en-US" altLang="en-US" dirty="0"/>
              <a:t>Uniquely identifies the switch on the network</a:t>
            </a:r>
          </a:p>
          <a:p>
            <a:pPr lvl="1"/>
            <a:r>
              <a:rPr lang="en-US" altLang="en-US" b="1" dirty="0"/>
              <a:t>Subnet mask - </a:t>
            </a:r>
            <a:r>
              <a:rPr lang="en-US" altLang="en-US" dirty="0"/>
              <a:t>Identifies the network and host portion in the IP address</a:t>
            </a:r>
          </a:p>
          <a:p>
            <a:pPr lvl="1"/>
            <a:r>
              <a:rPr lang="en-US" altLang="en-US" b="1" dirty="0"/>
              <a:t>Enabled -</a:t>
            </a:r>
            <a:r>
              <a:rPr lang="en-US" altLang="en-US" dirty="0"/>
              <a:t> Using the</a:t>
            </a:r>
            <a:r>
              <a:rPr lang="en-US" altLang="en-US" b="1" dirty="0">
                <a:cs typeface="Courier New" pitchFamily="49" charset="0"/>
              </a:rPr>
              <a:t> no shutdown </a:t>
            </a:r>
            <a:r>
              <a:rPr lang="en-US" altLang="en-US" dirty="0"/>
              <a:t>command.</a:t>
            </a:r>
          </a:p>
          <a:p>
            <a:endParaRPr lang="en-US" altLang="en-US" b="1" dirty="0"/>
          </a:p>
          <a:p>
            <a:pPr lvl="1"/>
            <a:endParaRPr lang="en-US" altLang="en-US" dirty="0"/>
          </a:p>
          <a:p>
            <a:endParaRPr lang="en-US" altLang="ja-JP" dirty="0">
              <a:ea typeface="ＭＳ Ｐゴシック" pitchFamily="34" charset="-128"/>
            </a:endParaRPr>
          </a:p>
          <a:p>
            <a:pPr lvl="1"/>
            <a:endParaRPr lang="en-US" altLang="ja-JP" dirty="0">
              <a:ea typeface="ＭＳ Ｐゴシック" pitchFamily="34" charset="-128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2048933" y="4429895"/>
            <a:ext cx="4881273" cy="276999"/>
          </a:xfrm>
          <a:prstGeom prst="rect">
            <a:avLst/>
          </a:prstGeom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wrap="none" rtlCol="0">
            <a:spAutoFit/>
          </a:bodyPr>
          <a:lstStyle/>
          <a:p>
            <a:r>
              <a:rPr lang="en-US" altLang="en-US" sz="1200" dirty="0">
                <a:solidFill>
                  <a:schemeClr val="lt1"/>
                </a:solidFill>
                <a:latin typeface="+mn-lt"/>
                <a:ea typeface="+mn-ea"/>
              </a:rPr>
              <a:t>Use the </a:t>
            </a:r>
            <a:r>
              <a:rPr lang="en-US" altLang="en-US" sz="1200" b="1" dirty="0">
                <a:solidFill>
                  <a:schemeClr val="lt1"/>
                </a:solidFill>
                <a:latin typeface="+mn-lt"/>
                <a:ea typeface="+mn-ea"/>
              </a:rPr>
              <a:t>show ip interface brief </a:t>
            </a:r>
            <a:r>
              <a:rPr lang="en-US" altLang="en-US" sz="1200" dirty="0">
                <a:solidFill>
                  <a:schemeClr val="lt1"/>
                </a:solidFill>
                <a:latin typeface="+mn-lt"/>
                <a:ea typeface="+mn-ea"/>
              </a:rPr>
              <a:t>privileged EXEC command to verify.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1828800"/>
            <a:ext cx="4277201" cy="2393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10645"/>
      </p:ext>
    </p:extLst>
  </p:cSld>
  <p:clrMapOvr>
    <a:masterClrMapping/>
  </p:clrMapOvr>
  <p:transition spd="slow">
    <p:wip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Connectivity</a:t>
            </a:r>
            <a:br>
              <a:rPr lang="en-US" altLang="en-US" dirty="0"/>
            </a:br>
            <a:r>
              <a:rPr lang="en-US" altLang="en-US" dirty="0"/>
              <a:t>Interface Addressing Verification</a:t>
            </a:r>
          </a:p>
        </p:txBody>
      </p:sp>
      <p:sp>
        <p:nvSpPr>
          <p:cNvPr id="47107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4546347" cy="4155319"/>
          </a:xfrm>
        </p:spPr>
        <p:txBody>
          <a:bodyPr/>
          <a:lstStyle/>
          <a:p>
            <a:r>
              <a:rPr lang="en-US" altLang="en-US" dirty="0"/>
              <a:t>The IP configuration on a Windows host is verified using the </a:t>
            </a:r>
            <a:r>
              <a:rPr lang="en-US" altLang="en-US" b="1" dirty="0"/>
              <a:t>ipconfig </a:t>
            </a:r>
            <a:r>
              <a:rPr lang="en-US" altLang="en-US" dirty="0"/>
              <a:t>command.</a:t>
            </a:r>
          </a:p>
          <a:p>
            <a:r>
              <a:rPr lang="en-US" altLang="en-US" dirty="0"/>
              <a:t>To verify the interfaces and address settings of intermediary devices like switches and routers, use the</a:t>
            </a:r>
            <a:r>
              <a:rPr lang="en-US" altLang="en-US" b="1" dirty="0">
                <a:cs typeface="Courier New" panose="02070309020205020404" pitchFamily="49" charset="0"/>
              </a:rPr>
              <a:t> show ip interface brief </a:t>
            </a:r>
            <a:r>
              <a:rPr lang="en-US" altLang="en-US" dirty="0"/>
              <a:t>privileged EXEC command.</a:t>
            </a:r>
          </a:p>
          <a:p>
            <a:endParaRPr lang="en-US" altLang="en-US" dirty="0"/>
          </a:p>
          <a:p>
            <a:endParaRPr lang="en-US" altLang="en-US" dirty="0"/>
          </a:p>
          <a:p>
            <a:endParaRPr lang="en-US" alt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1371600"/>
            <a:ext cx="4273868" cy="240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9391137"/>
      </p:ext>
    </p:extLst>
  </p:cSld>
  <p:clrMapOvr>
    <a:masterClrMapping/>
  </p:clrMapOvr>
  <p:transition spd="slow">
    <p:wip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Verifying Connectivity</a:t>
            </a:r>
            <a:br>
              <a:rPr lang="en-US" altLang="en-US" dirty="0"/>
            </a:br>
            <a:r>
              <a:rPr lang="en-US" altLang="en-US" dirty="0"/>
              <a:t>End-to-End Connectivity Test</a:t>
            </a:r>
          </a:p>
        </p:txBody>
      </p:sp>
      <p:sp>
        <p:nvSpPr>
          <p:cNvPr id="47107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4"/>
            <a:ext cx="3993975" cy="1223203"/>
          </a:xfrm>
        </p:spPr>
        <p:txBody>
          <a:bodyPr/>
          <a:lstStyle/>
          <a:p>
            <a:r>
              <a:rPr lang="en-US" altLang="en-US" dirty="0"/>
              <a:t>The </a:t>
            </a:r>
            <a:r>
              <a:rPr lang="en-US" altLang="en-US" b="1" dirty="0"/>
              <a:t>ping</a:t>
            </a:r>
            <a:r>
              <a:rPr lang="en-US" altLang="en-US" dirty="0"/>
              <a:t> command can be used to test connectivity to another device on the network or a website on the Internet.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4880" y="1371600"/>
            <a:ext cx="4237196" cy="23969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9754367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987217" y="728581"/>
            <a:ext cx="5702242" cy="2852057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Los routers son computadoras especializadas que tienen los siguientes componentes que se requieren para funcionar:</a:t>
            </a:r>
          </a:p>
          <a:p>
            <a:pPr marL="600075" lvl="1" indent="-257175">
              <a:buFont typeface="Arial" pitchFamily="34" charset="0"/>
              <a:buChar char="•"/>
            </a:pPr>
            <a:r>
              <a:rPr lang="es-ES" sz="1200" dirty="0"/>
              <a:t>Unidad central de procesamiento (CPU)</a:t>
            </a:r>
          </a:p>
          <a:p>
            <a:pPr marL="600075" lvl="1" indent="-257175">
              <a:buFont typeface="Arial" pitchFamily="34" charset="0"/>
              <a:buChar char="•"/>
            </a:pPr>
            <a:r>
              <a:rPr lang="es-ES" sz="1200" dirty="0"/>
              <a:t>Sistema operativo (OS): los routers utilizan IOS de Cisco</a:t>
            </a:r>
          </a:p>
          <a:p>
            <a:pPr marL="600075" lvl="1" indent="-257175">
              <a:buFont typeface="Arial" pitchFamily="34" charset="0"/>
              <a:buChar char="•"/>
            </a:pPr>
            <a:r>
              <a:rPr lang="es-ES" sz="1200" dirty="0"/>
              <a:t>Memoria y almacenamiento (RAM, ROM, NVRAM, flash, disco duro)</a:t>
            </a:r>
          </a:p>
          <a:p>
            <a:pPr marL="0" indent="0">
              <a:buNone/>
            </a:pPr>
            <a:endParaRPr lang="es-E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922564" y="99931"/>
            <a:ext cx="6381750" cy="628650"/>
          </a:xfrm>
        </p:spPr>
        <p:txBody>
          <a:bodyPr/>
          <a:lstStyle/>
          <a:p>
            <a:r>
              <a:rPr lang="es-ES" dirty="0"/>
              <a:t>Los </a:t>
            </a:r>
            <a:r>
              <a:rPr lang="es-ES" dirty="0" err="1"/>
              <a:t>routers</a:t>
            </a:r>
            <a:r>
              <a:rPr lang="es-ES" dirty="0"/>
              <a:t> son computadoras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9412" y="2365302"/>
            <a:ext cx="4268774" cy="2678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47043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294200" y="297000"/>
            <a:ext cx="6579118" cy="628650"/>
          </a:xfrm>
        </p:spPr>
        <p:txBody>
          <a:bodyPr/>
          <a:lstStyle/>
          <a:p>
            <a:pPr eaLnBrk="1" hangingPunct="1"/>
            <a:r>
              <a:rPr lang="es-ES" sz="1350" dirty="0"/>
              <a:t>Funciones de un </a:t>
            </a:r>
            <a:r>
              <a:rPr lang="es-ES" sz="1350" dirty="0" err="1"/>
              <a:t>router</a:t>
            </a:r>
            <a:br>
              <a:rPr dirty="0"/>
            </a:br>
            <a:r>
              <a:rPr lang="es-ES" dirty="0"/>
              <a:t>Los </a:t>
            </a:r>
            <a:r>
              <a:rPr lang="es-ES" dirty="0" err="1"/>
              <a:t>routers</a:t>
            </a:r>
            <a:r>
              <a:rPr lang="es-ES" dirty="0"/>
              <a:t> son computadoras</a:t>
            </a:r>
            <a:endParaRPr lang="es-ES" dirty="0">
              <a:solidFill>
                <a:srgbClr val="00B0F0"/>
              </a:solidFill>
              <a:latin typeface="Arial" charset="0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3730" y="1276350"/>
            <a:ext cx="5012701" cy="366927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762250" y="1040902"/>
            <a:ext cx="332422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sz="1200" b="1" dirty="0"/>
              <a:t>Memoria del router</a:t>
            </a:r>
          </a:p>
        </p:txBody>
      </p:sp>
    </p:spTree>
    <p:extLst>
      <p:ext uri="{BB962C8B-B14F-4D97-AF65-F5344CB8AC3E}">
        <p14:creationId xmlns:p14="http://schemas.microsoft.com/office/powerpoint/2010/main" val="2960949979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6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>
                <a:solidFill>
                  <a:srgbClr val="000000"/>
                </a:solidFill>
              </a:rPr>
              <a:t>The first step when configuring a switch is to assign it a unique device name, or hostname. </a:t>
            </a:r>
          </a:p>
          <a:p>
            <a:pPr lvl="1"/>
            <a:r>
              <a:rPr lang="en-CA" altLang="en-US" dirty="0">
                <a:solidFill>
                  <a:srgbClr val="000000"/>
                </a:solidFill>
              </a:rPr>
              <a:t>Hostnames appear in CLI prompts, can be used in various authentication processes between devices, and should be used on topology diagrams.</a:t>
            </a:r>
          </a:p>
          <a:p>
            <a:pPr lvl="1"/>
            <a:r>
              <a:rPr lang="en-US" altLang="en-US" dirty="0">
                <a:solidFill>
                  <a:srgbClr val="000000"/>
                </a:solidFill>
              </a:rPr>
              <a:t>Without a hostname, network devices are difficult to identify for configuration purposes.</a:t>
            </a:r>
          </a:p>
          <a:p>
            <a:pPr lvl="1"/>
            <a:endParaRPr lang="en-CA" altLang="en-US" dirty="0">
              <a:solidFill>
                <a:srgbClr val="000000"/>
              </a:solidFill>
            </a:endParaRP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Hostnames</a:t>
            </a:r>
            <a:br>
              <a:rPr lang="en-US" altLang="en-US" dirty="0"/>
            </a:br>
            <a:r>
              <a:rPr lang="en-US" altLang="en-US" dirty="0"/>
              <a:t>Device Names</a:t>
            </a:r>
          </a:p>
        </p:txBody>
      </p:sp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79450" y="2526678"/>
            <a:ext cx="2757488" cy="1956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ight Arrow 1"/>
          <p:cNvSpPr/>
          <p:nvPr/>
        </p:nvSpPr>
        <p:spPr>
          <a:xfrm>
            <a:off x="1682325" y="2526678"/>
            <a:ext cx="2537567" cy="1806554"/>
          </a:xfrm>
          <a:prstGeom prst="rightArrow">
            <a:avLst>
              <a:gd name="adj1" fmla="val 50000"/>
              <a:gd name="adj2" fmla="val 49665"/>
            </a:avLst>
          </a:prstGeom>
          <a:ln/>
        </p:spPr>
        <p:style>
          <a:lnRef idx="0">
            <a:schemeClr val="accent6"/>
          </a:lnRef>
          <a:fillRef idx="3">
            <a:schemeClr val="accent6"/>
          </a:fillRef>
          <a:effectRef idx="3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00000"/>
                </a:solidFill>
              </a:rPr>
              <a:t>Hostnames enables an administrator to name a  device making it easier to identify in a network.</a:t>
            </a:r>
          </a:p>
        </p:txBody>
      </p:sp>
    </p:spTree>
    <p:extLst>
      <p:ext uri="{BB962C8B-B14F-4D97-AF65-F5344CB8AC3E}">
        <p14:creationId xmlns:p14="http://schemas.microsoft.com/office/powerpoint/2010/main" val="130007713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1" name="Rectangle 6"/>
          <p:cNvSpPr>
            <a:spLocks noGrp="1" noChangeArrowheads="1"/>
          </p:cNvSpPr>
          <p:nvPr>
            <p:ph idx="1"/>
          </p:nvPr>
        </p:nvSpPr>
        <p:spPr>
          <a:xfrm>
            <a:off x="144065" y="798945"/>
            <a:ext cx="8853286" cy="781000"/>
          </a:xfrm>
        </p:spPr>
        <p:txBody>
          <a:bodyPr/>
          <a:lstStyle/>
          <a:p>
            <a:r>
              <a:rPr lang="en-US" altLang="en-US" dirty="0">
                <a:solidFill>
                  <a:srgbClr val="000000"/>
                </a:solidFill>
              </a:rPr>
              <a:t>Once the naming convention has been identified, the next step is to apply the names to the devices using the CLI.</a:t>
            </a:r>
            <a:r>
              <a:rPr lang="en-US" altLang="en-US" dirty="0"/>
              <a:t> </a:t>
            </a:r>
          </a:p>
          <a:p>
            <a:endParaRPr lang="en-US" altLang="en-US" dirty="0"/>
          </a:p>
          <a:p>
            <a:r>
              <a:rPr lang="en-US" altLang="en-US" dirty="0"/>
              <a:t>The</a:t>
            </a:r>
            <a:r>
              <a:rPr lang="en-US" altLang="en-US" dirty="0">
                <a:cs typeface="Courier New" pitchFamily="49" charset="0"/>
              </a:rPr>
              <a:t> </a:t>
            </a:r>
            <a:r>
              <a:rPr lang="en-US" altLang="en-US" b="1" dirty="0">
                <a:cs typeface="Courier New" pitchFamily="49" charset="0"/>
              </a:rPr>
              <a:t>hostname </a:t>
            </a:r>
            <a:r>
              <a:rPr lang="en-US" altLang="en-US" i="1" dirty="0">
                <a:cs typeface="Courier New" pitchFamily="49" charset="0"/>
              </a:rPr>
              <a:t>name</a:t>
            </a:r>
            <a:r>
              <a:rPr lang="en-US" altLang="en-US" b="1" dirty="0">
                <a:cs typeface="Courier New" pitchFamily="49" charset="0"/>
              </a:rPr>
              <a:t> </a:t>
            </a:r>
            <a:r>
              <a:rPr lang="en-US" altLang="en-US" dirty="0"/>
              <a:t>global configuration command is used to assign a name.</a:t>
            </a:r>
          </a:p>
          <a:p>
            <a:endParaRPr lang="en-US" altLang="en-US" dirty="0">
              <a:solidFill>
                <a:srgbClr val="000000"/>
              </a:solidFill>
            </a:endParaRPr>
          </a:p>
        </p:txBody>
      </p:sp>
      <p:sp>
        <p:nvSpPr>
          <p:cNvPr id="542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sz="1600" dirty="0"/>
              <a:t>Hostnames</a:t>
            </a:r>
            <a:br>
              <a:rPr lang="en-US" altLang="en-US" dirty="0"/>
            </a:br>
            <a:r>
              <a:rPr lang="en-US" altLang="en-US" dirty="0"/>
              <a:t>Configure Hostnames</a:t>
            </a:r>
          </a:p>
        </p:txBody>
      </p:sp>
      <p:sp>
        <p:nvSpPr>
          <p:cNvPr id="4" name="Rectangle 6"/>
          <p:cNvSpPr txBox="1">
            <a:spLocks noChangeArrowheads="1"/>
          </p:cNvSpPr>
          <p:nvPr/>
        </p:nvSpPr>
        <p:spPr bwMode="auto">
          <a:xfrm>
            <a:off x="4691426" y="3326896"/>
            <a:ext cx="3177258" cy="1114424"/>
          </a:xfrm>
          <a:prstGeom prst="rect">
            <a:avLst/>
          </a:prstGeo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182880" bIns="45720" numCol="1" anchor="ctr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Switch&gt; 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Switch&gt; </a:t>
            </a:r>
            <a:r>
              <a:rPr lang="en-CA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enable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Switch# 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Switch# </a:t>
            </a:r>
            <a:r>
              <a:rPr lang="en-CA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configure terminal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Switch(config)# </a:t>
            </a:r>
            <a:r>
              <a:rPr lang="en-CA" altLang="ja-JP" sz="105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hostname Sw-Floor-1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5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</a:t>
            </a:r>
          </a:p>
        </p:txBody>
      </p:sp>
      <p:sp>
        <p:nvSpPr>
          <p:cNvPr id="6" name="Rectangle 6"/>
          <p:cNvSpPr txBox="1">
            <a:spLocks noChangeArrowheads="1"/>
          </p:cNvSpPr>
          <p:nvPr/>
        </p:nvSpPr>
        <p:spPr bwMode="auto">
          <a:xfrm>
            <a:off x="144065" y="1782793"/>
            <a:ext cx="5041393" cy="31017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alt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379" y="2495054"/>
            <a:ext cx="2757488" cy="19561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 algn="ctr">
                <a:solidFill>
                  <a:schemeClr val="tx2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Oval 1"/>
          <p:cNvSpPr/>
          <p:nvPr/>
        </p:nvSpPr>
        <p:spPr>
          <a:xfrm>
            <a:off x="2667001" y="3691463"/>
            <a:ext cx="804333" cy="601133"/>
          </a:xfrm>
          <a:prstGeom prst="ellipse">
            <a:avLst/>
          </a:prstGeom>
          <a:solidFill>
            <a:srgbClr val="36A4D7">
              <a:alpha val="37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3260050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b="1" dirty="0"/>
              <a:t>Step 1 </a:t>
            </a:r>
            <a:r>
              <a:rPr lang="en-CA" altLang="en-US" dirty="0"/>
              <a:t>- Secure network devices to physically limit access by placing them in wiring closets and locked racks.</a:t>
            </a:r>
          </a:p>
          <a:p>
            <a:r>
              <a:rPr lang="en-CA" altLang="en-US" b="1" dirty="0"/>
              <a:t>Step 2 </a:t>
            </a:r>
            <a:r>
              <a:rPr lang="en-CA" altLang="en-US" dirty="0"/>
              <a:t>- Enforce secure passwords as passwords are the primary defense against unauthorized access to network devices. </a:t>
            </a:r>
          </a:p>
          <a:p>
            <a:pPr lvl="1"/>
            <a:endParaRPr lang="en-CA" altLang="en-US" dirty="0"/>
          </a:p>
          <a:p>
            <a:endParaRPr lang="en-CA" altLang="en-US" dirty="0"/>
          </a:p>
        </p:txBody>
      </p:sp>
      <p:sp>
        <p:nvSpPr>
          <p:cNvPr id="5837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dirty="0"/>
            </a:br>
            <a:r>
              <a:rPr lang="en-US" altLang="en-US" dirty="0"/>
              <a:t>Limiting Device Access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4305" y="2431087"/>
            <a:ext cx="3461702" cy="213114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16174" y="2457744"/>
            <a:ext cx="4153095" cy="1821653"/>
          </a:xfrm>
          <a:prstGeom prst="rect">
            <a:avLst/>
          </a:prstGeom>
        </p:spPr>
      </p:pic>
      <p:sp>
        <p:nvSpPr>
          <p:cNvPr id="8" name="Content Placeholder 8"/>
          <p:cNvSpPr txBox="1">
            <a:spLocks/>
          </p:cNvSpPr>
          <p:nvPr/>
        </p:nvSpPr>
        <p:spPr bwMode="auto">
          <a:xfrm>
            <a:off x="144065" y="2135524"/>
            <a:ext cx="4752026" cy="447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Limit administrative access as follows.</a:t>
            </a:r>
          </a:p>
          <a:p>
            <a:pPr lvl="1"/>
            <a:endParaRPr lang="en-CA" altLang="en-US" dirty="0"/>
          </a:p>
        </p:txBody>
      </p:sp>
      <p:sp>
        <p:nvSpPr>
          <p:cNvPr id="10" name="Content Placeholder 8"/>
          <p:cNvSpPr txBox="1">
            <a:spLocks/>
          </p:cNvSpPr>
          <p:nvPr/>
        </p:nvSpPr>
        <p:spPr bwMode="auto">
          <a:xfrm>
            <a:off x="4602519" y="2135524"/>
            <a:ext cx="3586572" cy="44732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Use strong password as suggested. </a:t>
            </a:r>
          </a:p>
          <a:p>
            <a:pPr lvl="1"/>
            <a:endParaRPr lang="en-CA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5061026" y="4346790"/>
            <a:ext cx="3663390" cy="430887"/>
          </a:xfrm>
          <a:prstGeom prst="rect">
            <a:avLst/>
          </a:prstGeom>
          <a:solidFill>
            <a:schemeClr val="accent2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US" sz="1100" dirty="0"/>
              <a:t>For convenience, most labs and examples in this course use the simple but weak passwords</a:t>
            </a:r>
            <a:r>
              <a:rPr lang="en-US" sz="1100" b="1" dirty="0"/>
              <a:t> </a:t>
            </a:r>
            <a:r>
              <a:rPr lang="en-US" sz="1100" b="1" dirty="0">
                <a:solidFill>
                  <a:srgbClr val="FFFF00"/>
                </a:solidFill>
              </a:rPr>
              <a:t>cisco</a:t>
            </a:r>
            <a:r>
              <a:rPr lang="en-US" sz="1100" b="1" dirty="0"/>
              <a:t> </a:t>
            </a:r>
            <a:r>
              <a:rPr lang="en-US" sz="1100" dirty="0"/>
              <a:t>or </a:t>
            </a:r>
            <a:r>
              <a:rPr lang="en-US" sz="1100" b="1" dirty="0">
                <a:solidFill>
                  <a:srgbClr val="FFFF00"/>
                </a:solidFill>
              </a:rPr>
              <a:t>class</a:t>
            </a:r>
            <a:r>
              <a:rPr lang="en-US" sz="1100" dirty="0"/>
              <a:t>. </a:t>
            </a:r>
          </a:p>
        </p:txBody>
      </p:sp>
    </p:spTree>
    <p:extLst>
      <p:ext uri="{BB962C8B-B14F-4D97-AF65-F5344CB8AC3E}">
        <p14:creationId xmlns:p14="http://schemas.microsoft.com/office/powerpoint/2010/main" val="235345619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sz="1600" dirty="0"/>
            </a:br>
            <a:r>
              <a:rPr lang="en-US" altLang="en-US" dirty="0"/>
              <a:t>Configure Passwords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/>
              <a:t>Secure privileged EXEC access using the </a:t>
            </a:r>
            <a:r>
              <a:rPr lang="en-CA" altLang="en-US" b="1" dirty="0">
                <a:cs typeface="Courier New" pitchFamily="49" charset="0"/>
              </a:rPr>
              <a:t>enable secret </a:t>
            </a:r>
            <a:r>
              <a:rPr lang="en-CA" altLang="en-US" i="1" dirty="0">
                <a:cs typeface="Courier New" pitchFamily="49" charset="0"/>
              </a:rPr>
              <a:t>password</a:t>
            </a:r>
            <a:r>
              <a:rPr lang="en-CA" altLang="en-US" dirty="0">
                <a:cs typeface="Courier New" pitchFamily="49" charset="0"/>
              </a:rPr>
              <a:t> </a:t>
            </a:r>
            <a:r>
              <a:rPr lang="en-CA" altLang="en-US" dirty="0"/>
              <a:t>global config command.</a:t>
            </a:r>
            <a:r>
              <a:rPr lang="en-CA" altLang="en-US" b="1" dirty="0">
                <a:solidFill>
                  <a:srgbClr val="000099"/>
                </a:solidFill>
                <a:latin typeface="Courier New" pitchFamily="49" charset="0"/>
                <a:cs typeface="Courier New" pitchFamily="49" charset="0"/>
              </a:rPr>
              <a:t> </a:t>
            </a:r>
          </a:p>
          <a:p>
            <a:pPr>
              <a:defRPr/>
            </a:pPr>
            <a:r>
              <a:rPr lang="en-CA" dirty="0"/>
              <a:t>Secure user EXEC access by configuring the line console as follows:</a:t>
            </a:r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endParaRPr lang="en-CA" dirty="0"/>
          </a:p>
          <a:p>
            <a:pPr>
              <a:defRPr/>
            </a:pPr>
            <a:r>
              <a:rPr lang="en-CA" dirty="0"/>
              <a:t>Secure remote Telnet or SSH access by configuring the </a:t>
            </a:r>
            <a:r>
              <a:rPr lang="en-US" dirty="0"/>
              <a:t>Virtual terminal (VTY) lines as follows:</a:t>
            </a:r>
            <a:endParaRPr lang="en-CA" sz="1800" dirty="0"/>
          </a:p>
        </p:txBody>
      </p:sp>
      <p:graphicFrame>
        <p:nvGraphicFramePr>
          <p:cNvPr id="2" name="Table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27747488"/>
              </p:ext>
            </p:extLst>
          </p:nvPr>
        </p:nvGraphicFramePr>
        <p:xfrm>
          <a:off x="399325" y="1547109"/>
          <a:ext cx="8598026" cy="13509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2271">
                  <a:extLst>
                    <a:ext uri="{9D8B030D-6E8A-4147-A177-3AD203B41FA5}">
                      <a16:colId xmlns:a16="http://schemas.microsoft.com/office/drawing/2014/main" val="1589452010"/>
                    </a:ext>
                  </a:extLst>
                </a:gridCol>
                <a:gridCol w="4775755">
                  <a:extLst>
                    <a:ext uri="{9D8B030D-6E8A-4147-A177-3AD203B41FA5}">
                      <a16:colId xmlns:a16="http://schemas.microsoft.com/office/drawing/2014/main" val="2965976290"/>
                    </a:ext>
                  </a:extLst>
                </a:gridCol>
              </a:tblGrid>
              <a:tr h="368969">
                <a:tc>
                  <a:txBody>
                    <a:bodyPr/>
                    <a:lstStyle/>
                    <a:p>
                      <a:r>
                        <a:rPr lang="en-US" dirty="0"/>
                        <a:t>Securing User EXEC Mode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1662411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line console 0</a:t>
                      </a:r>
                      <a:r>
                        <a:rPr lang="en-CA" sz="1200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Command enters line console configuration mode.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6696564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Switch(config-line)#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password </a:t>
                      </a:r>
                      <a:r>
                        <a:rPr lang="en-CA" sz="1200" i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password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Command specifies the line console password.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2804621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Switch(config-line)#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login</a:t>
                      </a: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Command makes the switch require the password.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0872177"/>
                  </a:ext>
                </a:extLst>
              </a:tr>
            </a:tbl>
          </a:graphicData>
        </a:graphic>
      </p:graphicFrame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89415313"/>
              </p:ext>
            </p:extLst>
          </p:nvPr>
        </p:nvGraphicFramePr>
        <p:xfrm>
          <a:off x="399325" y="3482010"/>
          <a:ext cx="8598026" cy="148081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822271">
                  <a:extLst>
                    <a:ext uri="{9D8B030D-6E8A-4147-A177-3AD203B41FA5}">
                      <a16:colId xmlns:a16="http://schemas.microsoft.com/office/drawing/2014/main" val="1589452010"/>
                    </a:ext>
                  </a:extLst>
                </a:gridCol>
                <a:gridCol w="4775755">
                  <a:extLst>
                    <a:ext uri="{9D8B030D-6E8A-4147-A177-3AD203B41FA5}">
                      <a16:colId xmlns:a16="http://schemas.microsoft.com/office/drawing/2014/main" val="2965976290"/>
                    </a:ext>
                  </a:extLst>
                </a:gridCol>
              </a:tblGrid>
              <a:tr h="368969">
                <a:tc>
                  <a:txBody>
                    <a:bodyPr/>
                    <a:lstStyle/>
                    <a:p>
                      <a:r>
                        <a:rPr lang="en-US" dirty="0"/>
                        <a:t>Securing Remote Access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1662411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line vty 0 15</a:t>
                      </a:r>
                      <a:endParaRPr lang="en-CA" sz="1200" dirty="0">
                        <a:solidFill>
                          <a:srgbClr val="000000"/>
                        </a:solidFill>
                        <a:latin typeface="+mn-lt"/>
                        <a:cs typeface="Courier New" panose="02070309020205020404" pitchFamily="49" charset="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Cisco switches typically support up to 16 incoming VTY lines numbered 0 to 15.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56696564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lvl="0"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Switch(config-line)#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password </a:t>
                      </a:r>
                      <a:r>
                        <a:rPr lang="en-CA" sz="1200" i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password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Command specifies the VTY line password. 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872804621"/>
                  </a:ext>
                </a:extLst>
              </a:tr>
              <a:tr h="327321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200" dirty="0"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Switch(config-line)# </a:t>
                      </a:r>
                      <a:r>
                        <a:rPr lang="en-CA" sz="1200" b="1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login</a:t>
                      </a:r>
                      <a:r>
                        <a:rPr lang="en-CA" sz="1200" dirty="0">
                          <a:solidFill>
                            <a:srgbClr val="000000"/>
                          </a:solidFill>
                          <a:latin typeface="+mn-lt"/>
                          <a:cs typeface="Courier New" panose="02070309020205020404" pitchFamily="49" charset="0"/>
                        </a:rPr>
                        <a:t>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Command makes the switch require the password.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087217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8714965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z="1600" dirty="0"/>
              <a:t>Limit Access to Device Configurations</a:t>
            </a:r>
            <a:br>
              <a:rPr lang="en-US" sz="1600" dirty="0"/>
            </a:br>
            <a:r>
              <a:rPr lang="en-US" altLang="en-US" dirty="0"/>
              <a:t>Configure Passwords (Cont.)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CA" sz="1200" b="1" dirty="0"/>
              <a:t>		           	</a:t>
            </a:r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3656110"/>
              </p:ext>
            </p:extLst>
          </p:nvPr>
        </p:nvGraphicFramePr>
        <p:xfrm>
          <a:off x="317011" y="996949"/>
          <a:ext cx="8502898" cy="271272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975986">
                  <a:extLst>
                    <a:ext uri="{9D8B030D-6E8A-4147-A177-3AD203B41FA5}">
                      <a16:colId xmlns:a16="http://schemas.microsoft.com/office/drawing/2014/main" val="1925851319"/>
                    </a:ext>
                  </a:extLst>
                </a:gridCol>
                <a:gridCol w="5526912">
                  <a:extLst>
                    <a:ext uri="{9D8B030D-6E8A-4147-A177-3AD203B41FA5}">
                      <a16:colId xmlns:a16="http://schemas.microsoft.com/office/drawing/2014/main" val="26471114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b="1" dirty="0">
                          <a:solidFill>
                            <a:srgbClr val="000000"/>
                          </a:solidFill>
                        </a:rPr>
                        <a:t>Secure Privileged EXEC</a:t>
                      </a:r>
                      <a:endParaRPr lang="en-US" sz="1400" dirty="0">
                        <a:solidFill>
                          <a:srgbClr val="000000"/>
                        </a:solidFill>
                      </a:endParaRPr>
                    </a:p>
                    <a:p>
                      <a:endParaRPr lang="en-US" sz="1400" dirty="0">
                        <a:solidFill>
                          <a:srgbClr val="000000"/>
                        </a:solidFill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Sw-Floor-1(config)# 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enable secret class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Sw-Floor-1(config)# 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exit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Sw-Floor-1#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Sw-Floor-1# 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disable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Sw-Floor-1&gt; </a:t>
                      </a:r>
                      <a:r>
                        <a:rPr lang="en-US" sz="1000" b="1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enable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Password: </a:t>
                      </a:r>
                    </a:p>
                    <a:p>
                      <a:r>
                        <a:rPr lang="en-US" sz="1000" b="0" dirty="0">
                          <a:solidFill>
                            <a:srgbClr val="000000"/>
                          </a:solidFill>
                          <a:latin typeface="Courier New" panose="02070309020205020404" pitchFamily="49" charset="0"/>
                          <a:cs typeface="Courier New" panose="02070309020205020404" pitchFamily="49" charset="0"/>
                        </a:rPr>
                        <a:t>Sw-Floor-1#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756287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b="1" dirty="0">
                          <a:solidFill>
                            <a:schemeClr val="tx1"/>
                          </a:solidFill>
                        </a:rPr>
                        <a:t>Securing User EXEC	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4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line console 0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password cisco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login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exit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Sw-Floor-1(config)# </a:t>
                      </a: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42003790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685777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CA" sz="1400" b="1" dirty="0">
                          <a:solidFill>
                            <a:schemeClr val="tx1"/>
                          </a:solidFill>
                        </a:rPr>
                        <a:t>Securing Remote Access 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  <a:p>
                      <a:endParaRPr lang="en-US" sz="1400" dirty="0">
                        <a:latin typeface="Courier New" panose="02070309020205020404" pitchFamily="49" charset="0"/>
                        <a:cs typeface="Courier New" panose="02070309020205020404" pitchFamily="49" charset="0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line vty 0 15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password cisco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 </a:t>
                      </a:r>
                      <a:r>
                        <a:rPr lang="en-US" altLang="ja-JP" sz="1000" b="1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login</a:t>
                      </a:r>
                    </a:p>
                    <a:p>
                      <a:pPr marL="0" indent="0">
                        <a:spcBef>
                          <a:spcPct val="0"/>
                        </a:spcBef>
                        <a:spcAft>
                          <a:spcPts val="0"/>
                        </a:spcAft>
                        <a:buFont typeface="Wingdings" panose="05000000000000000000" pitchFamily="2" charset="2"/>
                        <a:buNone/>
                      </a:pPr>
                      <a:r>
                        <a:rPr lang="en-US" altLang="ja-JP" sz="1000" dirty="0">
                          <a:latin typeface="Courier New" pitchFamily="49" charset="0"/>
                          <a:ea typeface="+mn-ea"/>
                          <a:cs typeface="Courier New" pitchFamily="49" charset="0"/>
                        </a:rPr>
                        <a:t>Sw-Floor-1(config-line)#</a:t>
                      </a:r>
                      <a:endParaRPr lang="en-US" sz="1000" dirty="0"/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3913732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1521710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sz="1600" dirty="0"/>
              <a:t>Limit Access to Device Configurations</a:t>
            </a:r>
            <a:br>
              <a:rPr lang="en-CA" altLang="en-US" sz="1600" dirty="0"/>
            </a:br>
            <a:r>
              <a:rPr lang="en-CA" altLang="en-US" dirty="0"/>
              <a:t>Encrypt Passwords</a:t>
            </a:r>
          </a:p>
        </p:txBody>
      </p:sp>
      <p:sp>
        <p:nvSpPr>
          <p:cNvPr id="70659" name="Content Placeholder 2"/>
          <p:cNvSpPr>
            <a:spLocks noGrp="1"/>
          </p:cNvSpPr>
          <p:nvPr>
            <p:ph idx="1"/>
          </p:nvPr>
        </p:nvSpPr>
        <p:spPr>
          <a:xfrm>
            <a:off x="144065" y="798945"/>
            <a:ext cx="8853286" cy="861242"/>
          </a:xfrm>
        </p:spPr>
        <p:txBody>
          <a:bodyPr/>
          <a:lstStyle/>
          <a:p>
            <a:r>
              <a:rPr lang="en-US" altLang="en-US" dirty="0"/>
              <a:t>The </a:t>
            </a:r>
            <a:r>
              <a:rPr lang="en-US" altLang="en-US" b="1" dirty="0"/>
              <a:t>startup-config </a:t>
            </a:r>
            <a:r>
              <a:rPr lang="en-US" altLang="en-US" dirty="0"/>
              <a:t>and </a:t>
            </a:r>
            <a:r>
              <a:rPr lang="en-US" altLang="en-US" b="1" dirty="0"/>
              <a:t>running-config</a:t>
            </a:r>
            <a:r>
              <a:rPr lang="en-US" altLang="en-US" dirty="0"/>
              <a:t> files display most passwords in plaintext. This is a security threat because anyone can see the passwords if they have access to these files.</a:t>
            </a:r>
          </a:p>
        </p:txBody>
      </p:sp>
      <p:sp>
        <p:nvSpPr>
          <p:cNvPr id="8" name="Rectangle 6"/>
          <p:cNvSpPr txBox="1">
            <a:spLocks noChangeArrowheads="1"/>
          </p:cNvSpPr>
          <p:nvPr/>
        </p:nvSpPr>
        <p:spPr bwMode="auto">
          <a:xfrm>
            <a:off x="4703735" y="1603736"/>
            <a:ext cx="3867317" cy="3379166"/>
          </a:xfrm>
          <a:prstGeom prst="rect">
            <a:avLst/>
          </a:prstGeom>
          <a:solidFill>
            <a:schemeClr val="bg1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vert="horz" wrap="square" lIns="91440" tIns="45720" rIns="182880" bIns="45720" numCol="1" anchor="ctr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Sw-Floor-1(config)# </a:t>
            </a:r>
            <a:r>
              <a:rPr lang="en-CA" altLang="ja-JP" sz="100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service password-encryption 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S1(config)# </a:t>
            </a:r>
            <a:r>
              <a:rPr lang="en-CA" altLang="ja-JP" sz="100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exit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S1# </a:t>
            </a:r>
            <a:r>
              <a:rPr lang="en-CA" altLang="ja-JP" sz="1000" b="1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show running-config 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&lt;output omitted&gt;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CA" altLang="ja-JP" sz="1000" dirty="0">
                <a:solidFill>
                  <a:srgbClr val="0000CC"/>
                </a:solidFill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service password-encryption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!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hostname S1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!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enable secret 5 $1$mERr$9cTjUIEqNGurQiFU.ZeCi1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!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&lt;Output omitted&gt;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con 0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</a:t>
            </a:r>
            <a:r>
              <a:rPr lang="en-CA" altLang="ja-JP" sz="1000" dirty="0">
                <a:solidFill>
                  <a:srgbClr val="0000CC"/>
                </a:solidFill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7 0822455D0A16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login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!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vty 0 4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</a:t>
            </a:r>
            <a:r>
              <a:rPr lang="en-CA" altLang="ja-JP" sz="1000" dirty="0">
                <a:solidFill>
                  <a:srgbClr val="0000CC"/>
                </a:solidFill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7 0822455D0A16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login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line vty 5 15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</a:t>
            </a:r>
            <a:r>
              <a:rPr lang="en-CA" altLang="ja-JP" sz="1000" dirty="0">
                <a:solidFill>
                  <a:srgbClr val="0000CC"/>
                </a:solidFill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password 7 0822455D0A16</a:t>
            </a:r>
          </a:p>
          <a:p>
            <a:pPr marL="0" indent="0">
              <a:spcBef>
                <a:spcPct val="0"/>
              </a:spcBef>
              <a:spcAft>
                <a:spcPts val="0"/>
              </a:spcAft>
              <a:buFont typeface="Wingdings" panose="05000000000000000000" pitchFamily="2" charset="2"/>
              <a:buNone/>
            </a:pPr>
            <a:r>
              <a:rPr lang="en-CA" altLang="ja-JP" sz="1000" dirty="0">
                <a:latin typeface="Courier New" pitchFamily="49" charset="0"/>
                <a:ea typeface="ＭＳ Ｐゴシック" pitchFamily="34" charset="-128"/>
                <a:cs typeface="Courier New" pitchFamily="49" charset="0"/>
              </a:rPr>
              <a:t> login!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auto">
          <a:xfrm>
            <a:off x="144065" y="1863816"/>
            <a:ext cx="4155930" cy="27486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en-US" dirty="0"/>
              <a:t>Use the </a:t>
            </a:r>
            <a:r>
              <a:rPr lang="en-US" altLang="en-US" b="1" dirty="0"/>
              <a:t>service password-encryption </a:t>
            </a:r>
            <a:r>
              <a:rPr lang="en-US" altLang="en-US" dirty="0"/>
              <a:t>global config command to encrypt all passwords. </a:t>
            </a:r>
          </a:p>
          <a:p>
            <a:pPr lvl="1"/>
            <a:r>
              <a:rPr lang="en-US" altLang="en-US" dirty="0"/>
              <a:t>The command applies weak encryption to all unencrypted passwords. </a:t>
            </a:r>
          </a:p>
          <a:p>
            <a:pPr lvl="1"/>
            <a:r>
              <a:rPr lang="en-US" altLang="en-US" dirty="0"/>
              <a:t>However, it does stop “shoulder surfing”.</a:t>
            </a:r>
          </a:p>
          <a:p>
            <a:pPr lvl="1"/>
            <a:endParaRPr lang="en-US" altLang="en-US" dirty="0"/>
          </a:p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96202893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5629</TotalTime>
  <Words>1875</Words>
  <Application>Microsoft Office PowerPoint</Application>
  <PresentationFormat>Presentación en pantalla (16:9)</PresentationFormat>
  <Paragraphs>255</Paragraphs>
  <Slides>19</Slides>
  <Notes>19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5" baseType="lpstr">
      <vt:lpstr>Arial</vt:lpstr>
      <vt:lpstr>Calibri</vt:lpstr>
      <vt:lpstr>CiscoSans ExtraLight</vt:lpstr>
      <vt:lpstr>Courier New</vt:lpstr>
      <vt:lpstr>Wingdings</vt:lpstr>
      <vt:lpstr>Default Theme</vt:lpstr>
      <vt:lpstr>Configure a Network Operating System Basic Device Configuration</vt:lpstr>
      <vt:lpstr>Los routers son computadoras</vt:lpstr>
      <vt:lpstr>Funciones de un router Los routers son computadoras</vt:lpstr>
      <vt:lpstr>Hostnames Device Names</vt:lpstr>
      <vt:lpstr>Hostnames Configure Hostnames</vt:lpstr>
      <vt:lpstr>Limit Access to Device Configurations Limiting Device Access</vt:lpstr>
      <vt:lpstr>Limit Access to Device Configurations Configure Passwords</vt:lpstr>
      <vt:lpstr>Limit Access to Device Configurations Configure Passwords (Cont.)</vt:lpstr>
      <vt:lpstr>Limit Access to Device Configurations Encrypt Passwords</vt:lpstr>
      <vt:lpstr>Limit Access to Device Configurations Banner Messages</vt:lpstr>
      <vt:lpstr>Limit Access to Device Configurations Syntax Checker – Limiting Access to a Switch</vt:lpstr>
      <vt:lpstr>Save Configurations Save the Running Configuration File</vt:lpstr>
      <vt:lpstr>2.3 Address Schemes</vt:lpstr>
      <vt:lpstr>Ports and Addresses IP Addressing Overview</vt:lpstr>
      <vt:lpstr>Configure IP Addressing   Manual IP Address Configuration for End Devices</vt:lpstr>
      <vt:lpstr>Configure IP Addressing Automatic IP Address Configuration for End Devices</vt:lpstr>
      <vt:lpstr>Configure IP Addressing  Switch Virtual Interface</vt:lpstr>
      <vt:lpstr>Verifying Connectivity Interface Addressing Verification</vt:lpstr>
      <vt:lpstr>Verifying Connectivity End-to-End Connectivity Test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256</cp:revision>
  <dcterms:created xsi:type="dcterms:W3CDTF">2016-08-22T22:27:36Z</dcterms:created>
  <dcterms:modified xsi:type="dcterms:W3CDTF">2021-02-16T20:55:00Z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